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70" r:id="rId10"/>
    <p:sldId id="271" r:id="rId11"/>
    <p:sldId id="272" r:id="rId12"/>
    <p:sldId id="273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-2122" y="-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F67BC-BC70-47E3-9920-B32EAADB9F16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38958-0A5F-41DA-A109-3DA1F62D0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644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20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86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72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43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66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42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06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671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38958-0A5F-41DA-A109-3DA1F62D05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31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DEAF8B9-649C-49BB-92C4-97546735B0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36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A9943-2091-40EB-AA56-0D48557605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09D7BD-ADAC-4C66-B0CF-BBE81C1943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40" y="0"/>
            <a:ext cx="9779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A9943-2091-40EB-AA56-0D48557605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A26CE3-6533-4B2D-8B59-DED4FB2BFCE9}"/>
              </a:ext>
            </a:extLst>
          </p:cNvPr>
          <p:cNvGrpSpPr/>
          <p:nvPr userDrawn="1"/>
        </p:nvGrpSpPr>
        <p:grpSpPr>
          <a:xfrm>
            <a:off x="323215" y="183053"/>
            <a:ext cx="579120" cy="528320"/>
            <a:chOff x="3667760" y="203200"/>
            <a:chExt cx="579120" cy="52832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5B1C684-7CB9-4733-B38B-3753C8C0CCB4}"/>
                </a:ext>
              </a:extLst>
            </p:cNvPr>
            <p:cNvSpPr/>
            <p:nvPr/>
          </p:nvSpPr>
          <p:spPr>
            <a:xfrm>
              <a:off x="3667760" y="203200"/>
              <a:ext cx="447040" cy="4470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53E5748-2B7F-4BC1-A0DF-B3E2BD7A720D}"/>
                </a:ext>
              </a:extLst>
            </p:cNvPr>
            <p:cNvSpPr/>
            <p:nvPr/>
          </p:nvSpPr>
          <p:spPr>
            <a:xfrm>
              <a:off x="3830320" y="314960"/>
              <a:ext cx="416560" cy="41656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0E3F5AD-E315-4CAF-A850-9AB286BAC1AB}"/>
              </a:ext>
            </a:extLst>
          </p:cNvPr>
          <p:cNvSpPr txBox="1"/>
          <p:nvPr userDrawn="1"/>
        </p:nvSpPr>
        <p:spPr>
          <a:xfrm>
            <a:off x="1064895" y="294813"/>
            <a:ext cx="350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添加相关内容的文字</a:t>
            </a:r>
          </a:p>
        </p:txBody>
      </p:sp>
    </p:spTree>
    <p:extLst>
      <p:ext uri="{BB962C8B-B14F-4D97-AF65-F5344CB8AC3E}">
        <p14:creationId xmlns:p14="http://schemas.microsoft.com/office/powerpoint/2010/main" val="26056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13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05B8069-24EE-411B-8252-7988D9C5B116}"/>
              </a:ext>
            </a:extLst>
          </p:cNvPr>
          <p:cNvSpPr/>
          <p:nvPr/>
        </p:nvSpPr>
        <p:spPr>
          <a:xfrm>
            <a:off x="382236" y="3454912"/>
            <a:ext cx="66699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产学研路线、主要技术、产品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7F7962-9F8F-4070-9DB3-9DF9923BA575}"/>
              </a:ext>
            </a:extLst>
          </p:cNvPr>
          <p:cNvSpPr txBox="1"/>
          <p:nvPr/>
        </p:nvSpPr>
        <p:spPr>
          <a:xfrm>
            <a:off x="382236" y="1795319"/>
            <a:ext cx="5940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sensetime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71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25922655-0C9A-4A86-8CDA-E791EEE8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64" y="1161911"/>
            <a:ext cx="6370872" cy="319305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82CF39F-1552-4100-8A93-8D2B77F0806E}"/>
              </a:ext>
            </a:extLst>
          </p:cNvPr>
          <p:cNvSpPr txBox="1"/>
          <p:nvPr/>
        </p:nvSpPr>
        <p:spPr>
          <a:xfrm>
            <a:off x="5532120" y="4582160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产品概览</a:t>
            </a:r>
          </a:p>
        </p:txBody>
      </p:sp>
    </p:spTree>
    <p:extLst>
      <p:ext uri="{BB962C8B-B14F-4D97-AF65-F5344CB8AC3E}">
        <p14:creationId xmlns:p14="http://schemas.microsoft.com/office/powerpoint/2010/main" val="404355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CE46E-FFCC-463D-BE78-024D7839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2" y="699646"/>
            <a:ext cx="10806096" cy="2857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8F1EA-A4D3-49C7-A8A5-BBA13E09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2814049"/>
            <a:ext cx="8677115" cy="33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7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A35F8-1118-4FAA-997C-3332AA24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9" y="669633"/>
            <a:ext cx="8766191" cy="2642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622C3-0020-4AB9-AB98-FF507A79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9" y="3041501"/>
            <a:ext cx="9777307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D545443-D884-418E-9D19-2B84FC649793}"/>
              </a:ext>
            </a:extLst>
          </p:cNvPr>
          <p:cNvGrpSpPr/>
          <p:nvPr/>
        </p:nvGrpSpPr>
        <p:grpSpPr>
          <a:xfrm>
            <a:off x="992573" y="2457533"/>
            <a:ext cx="4470140" cy="430767"/>
            <a:chOff x="4382979" y="1504678"/>
            <a:chExt cx="3352605" cy="323075"/>
          </a:xfrm>
        </p:grpSpPr>
        <p:sp>
          <p:nvSpPr>
            <p:cNvPr id="3" name="Hexagon 5">
              <a:extLst>
                <a:ext uri="{FF2B5EF4-FFF2-40B4-BE49-F238E27FC236}">
                  <a16:creationId xmlns:a16="http://schemas.microsoft.com/office/drawing/2014/main" id="{C6373303-4EAF-49FB-B18B-9B5971B060BF}"/>
                </a:ext>
              </a:extLst>
            </p:cNvPr>
            <p:cNvSpPr/>
            <p:nvPr/>
          </p:nvSpPr>
          <p:spPr bwMode="auto">
            <a:xfrm>
              <a:off x="4382979" y="1505932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121920" tIns="60960" rIns="121920" bIns="60960" anchor="ctr" anchorCtr="1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rPr>
                <a:t>01</a:t>
              </a:r>
            </a:p>
          </p:txBody>
        </p:sp>
        <p:sp>
          <p:nvSpPr>
            <p:cNvPr id="4" name="Hexagon 13">
              <a:extLst>
                <a:ext uri="{FF2B5EF4-FFF2-40B4-BE49-F238E27FC236}">
                  <a16:creationId xmlns:a16="http://schemas.microsoft.com/office/drawing/2014/main" id="{4EF8B9D4-013B-46F4-898E-B10DF0C2A6A8}"/>
                </a:ext>
              </a:extLst>
            </p:cNvPr>
            <p:cNvSpPr/>
            <p:nvPr/>
          </p:nvSpPr>
          <p:spPr bwMode="auto">
            <a:xfrm>
              <a:off x="4850312" y="1504678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121920" tIns="60960" rIns="121920" bIns="6096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</a:rPr>
                <a:t>产学研路线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8D0D59-9A3C-4616-86D6-038BE85AF018}"/>
              </a:ext>
            </a:extLst>
          </p:cNvPr>
          <p:cNvGrpSpPr/>
          <p:nvPr/>
        </p:nvGrpSpPr>
        <p:grpSpPr>
          <a:xfrm>
            <a:off x="992573" y="3236248"/>
            <a:ext cx="4470140" cy="430767"/>
            <a:chOff x="4382979" y="2088714"/>
            <a:chExt cx="3352605" cy="323075"/>
          </a:xfrm>
        </p:grpSpPr>
        <p:sp>
          <p:nvSpPr>
            <p:cNvPr id="6" name="Hexagon 6">
              <a:extLst>
                <a:ext uri="{FF2B5EF4-FFF2-40B4-BE49-F238E27FC236}">
                  <a16:creationId xmlns:a16="http://schemas.microsoft.com/office/drawing/2014/main" id="{E24C88BB-C506-4E43-878E-C4E87D624ED4}"/>
                </a:ext>
              </a:extLst>
            </p:cNvPr>
            <p:cNvSpPr/>
            <p:nvPr/>
          </p:nvSpPr>
          <p:spPr bwMode="auto">
            <a:xfrm>
              <a:off x="4382979" y="2088714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121920" tIns="60960" rIns="121920" bIns="60960" anchor="ctr" anchorCtr="1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rPr>
                <a:t>02</a:t>
              </a:r>
            </a:p>
          </p:txBody>
        </p:sp>
        <p:sp>
          <p:nvSpPr>
            <p:cNvPr id="7" name="Hexagon 14">
              <a:extLst>
                <a:ext uri="{FF2B5EF4-FFF2-40B4-BE49-F238E27FC236}">
                  <a16:creationId xmlns:a16="http://schemas.microsoft.com/office/drawing/2014/main" id="{2C97C4EC-F51E-41B4-BFD7-A35CFE1E102B}"/>
                </a:ext>
              </a:extLst>
            </p:cNvPr>
            <p:cNvSpPr/>
            <p:nvPr/>
          </p:nvSpPr>
          <p:spPr bwMode="auto">
            <a:xfrm>
              <a:off x="4850312" y="2088714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121920" tIns="60960" rIns="121920" bIns="6096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lvl="0" algn="ctr" defTabSz="1219170">
                <a:lnSpc>
                  <a:spcPct val="12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主要技术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9BDAB8B-965F-4782-8A26-310B7E982E0C}"/>
              </a:ext>
            </a:extLst>
          </p:cNvPr>
          <p:cNvGrpSpPr/>
          <p:nvPr/>
        </p:nvGrpSpPr>
        <p:grpSpPr>
          <a:xfrm>
            <a:off x="992573" y="4013292"/>
            <a:ext cx="4470140" cy="432439"/>
            <a:chOff x="4382979" y="2671497"/>
            <a:chExt cx="3352605" cy="324329"/>
          </a:xfrm>
        </p:grpSpPr>
        <p:sp>
          <p:nvSpPr>
            <p:cNvPr id="9" name="Hexagon 7">
              <a:extLst>
                <a:ext uri="{FF2B5EF4-FFF2-40B4-BE49-F238E27FC236}">
                  <a16:creationId xmlns:a16="http://schemas.microsoft.com/office/drawing/2014/main" id="{B926D03B-DBF8-4907-8704-B0A70786DF82}"/>
                </a:ext>
              </a:extLst>
            </p:cNvPr>
            <p:cNvSpPr/>
            <p:nvPr/>
          </p:nvSpPr>
          <p:spPr bwMode="auto">
            <a:xfrm>
              <a:off x="4382979" y="2671497"/>
              <a:ext cx="373312" cy="321821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121920" tIns="60960" rIns="121920" bIns="60960" anchor="ctr" anchorCtr="1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微软雅黑"/>
                </a:rPr>
                <a:t>03</a:t>
              </a:r>
            </a:p>
          </p:txBody>
        </p:sp>
        <p:sp>
          <p:nvSpPr>
            <p:cNvPr id="10" name="Hexagon 15">
              <a:extLst>
                <a:ext uri="{FF2B5EF4-FFF2-40B4-BE49-F238E27FC236}">
                  <a16:creationId xmlns:a16="http://schemas.microsoft.com/office/drawing/2014/main" id="{2BC110C5-C72D-43A2-B6CF-41298AFB592E}"/>
                </a:ext>
              </a:extLst>
            </p:cNvPr>
            <p:cNvSpPr/>
            <p:nvPr/>
          </p:nvSpPr>
          <p:spPr bwMode="auto">
            <a:xfrm>
              <a:off x="4850312" y="2672751"/>
              <a:ext cx="2885272" cy="32307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square" lIns="121920" tIns="60960" rIns="121920" bIns="60960" anchor="ctr" anchorCtr="1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lvl="0" algn="ctr" defTabSz="1219170">
                <a:lnSpc>
                  <a:spcPct val="120000"/>
                </a:lnSpc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微软雅黑"/>
                  <a:ea typeface="微软雅黑"/>
                </a:rPr>
                <a:t>主要产品</a:t>
              </a:r>
              <a:endParaRPr lang="en-US" altLang="zh-CN" sz="1600" b="1" kern="0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BD20AFCF-BDF8-488E-867A-A0B49744CE20}"/>
              </a:ext>
            </a:extLst>
          </p:cNvPr>
          <p:cNvGrpSpPr/>
          <p:nvPr/>
        </p:nvGrpSpPr>
        <p:grpSpPr>
          <a:xfrm>
            <a:off x="6461073" y="1870740"/>
            <a:ext cx="2807020" cy="3129857"/>
            <a:chOff x="4693878" y="-802178"/>
            <a:chExt cx="2807022" cy="3129860"/>
          </a:xfrm>
        </p:grpSpPr>
        <p:sp>
          <p:nvSpPr>
            <p:cNvPr id="15" name="Freeform: Shape 25">
              <a:extLst>
                <a:ext uri="{FF2B5EF4-FFF2-40B4-BE49-F238E27FC236}">
                  <a16:creationId xmlns:a16="http://schemas.microsoft.com/office/drawing/2014/main" id="{6515641D-1213-456A-8C6C-5DB08BB7C349}"/>
                </a:ext>
              </a:extLst>
            </p:cNvPr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95B3287C-DBF0-4886-8FEB-C5B22C6895BA}"/>
                </a:ext>
              </a:extLst>
            </p:cNvPr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Freeform: Shape 19">
              <a:extLst>
                <a:ext uri="{FF2B5EF4-FFF2-40B4-BE49-F238E27FC236}">
                  <a16:creationId xmlns:a16="http://schemas.microsoft.com/office/drawing/2014/main" id="{F3B42983-9B45-4F9D-B2FC-64C05012CA7D}"/>
                </a:ext>
              </a:extLst>
            </p:cNvPr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18" name="Group 20">
              <a:extLst>
                <a:ext uri="{FF2B5EF4-FFF2-40B4-BE49-F238E27FC236}">
                  <a16:creationId xmlns:a16="http://schemas.microsoft.com/office/drawing/2014/main" id="{3A612623-1E8D-4F4A-8271-136EEAC369F8}"/>
                </a:ext>
              </a:extLst>
            </p:cNvPr>
            <p:cNvGrpSpPr/>
            <p:nvPr/>
          </p:nvGrpSpPr>
          <p:grpSpPr>
            <a:xfrm>
              <a:off x="5512436" y="301468"/>
              <a:ext cx="1167129" cy="922568"/>
              <a:chOff x="5517168" y="298487"/>
              <a:chExt cx="1167129" cy="922568"/>
            </a:xfrm>
          </p:grpSpPr>
          <p:sp>
            <p:nvSpPr>
              <p:cNvPr id="19" name="TextBox 21">
                <a:extLst>
                  <a:ext uri="{FF2B5EF4-FFF2-40B4-BE49-F238E27FC236}">
                    <a16:creationId xmlns:a16="http://schemas.microsoft.com/office/drawing/2014/main" id="{2FD5E779-BA86-4B27-ACE7-69D29A930E34}"/>
                  </a:ext>
                </a:extLst>
              </p:cNvPr>
              <p:cNvSpPr txBox="1"/>
              <p:nvPr/>
            </p:nvSpPr>
            <p:spPr>
              <a:xfrm>
                <a:off x="5517168" y="728919"/>
                <a:ext cx="1167129" cy="24606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 lnSpcReduction="10000"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67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/>
                    <a:ea typeface="微软雅黑"/>
                  </a:rPr>
                  <a:t>CONTENTS</a:t>
                </a:r>
              </a:p>
            </p:txBody>
          </p:sp>
          <p:sp>
            <p:nvSpPr>
              <p:cNvPr id="20" name="Freeform: Shape 22">
                <a:extLst>
                  <a:ext uri="{FF2B5EF4-FFF2-40B4-BE49-F238E27FC236}">
                    <a16:creationId xmlns:a16="http://schemas.microsoft.com/office/drawing/2014/main" id="{93C52172-EC29-4A47-8579-6CF32D98B53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85515" y="298487"/>
                <a:ext cx="430432" cy="430432"/>
              </a:xfrm>
              <a:custGeom>
                <a:avLst/>
                <a:gdLst>
                  <a:gd name="connsiteX0" fmla="*/ 158750 w 508000"/>
                  <a:gd name="connsiteY0" fmla="*/ 345281 h 508000"/>
                  <a:gd name="connsiteX1" fmla="*/ 158750 w 508000"/>
                  <a:gd name="connsiteY1" fmla="*/ 377031 h 508000"/>
                  <a:gd name="connsiteX2" fmla="*/ 349250 w 508000"/>
                  <a:gd name="connsiteY2" fmla="*/ 377031 h 508000"/>
                  <a:gd name="connsiteX3" fmla="*/ 349250 w 508000"/>
                  <a:gd name="connsiteY3" fmla="*/ 345281 h 508000"/>
                  <a:gd name="connsiteX4" fmla="*/ 99219 w 508000"/>
                  <a:gd name="connsiteY4" fmla="*/ 257969 h 508000"/>
                  <a:gd name="connsiteX5" fmla="*/ 416719 w 508000"/>
                  <a:gd name="connsiteY5" fmla="*/ 257969 h 508000"/>
                  <a:gd name="connsiteX6" fmla="*/ 416719 w 508000"/>
                  <a:gd name="connsiteY6" fmla="*/ 285750 h 508000"/>
                  <a:gd name="connsiteX7" fmla="*/ 99219 w 508000"/>
                  <a:gd name="connsiteY7" fmla="*/ 285750 h 508000"/>
                  <a:gd name="connsiteX8" fmla="*/ 99219 w 508000"/>
                  <a:gd name="connsiteY8" fmla="*/ 186531 h 508000"/>
                  <a:gd name="connsiteX9" fmla="*/ 416719 w 508000"/>
                  <a:gd name="connsiteY9" fmla="*/ 186531 h 508000"/>
                  <a:gd name="connsiteX10" fmla="*/ 416719 w 508000"/>
                  <a:gd name="connsiteY10" fmla="*/ 218281 h 508000"/>
                  <a:gd name="connsiteX11" fmla="*/ 99219 w 508000"/>
                  <a:gd name="connsiteY11" fmla="*/ 218281 h 508000"/>
                  <a:gd name="connsiteX12" fmla="*/ 130969 w 508000"/>
                  <a:gd name="connsiteY12" fmla="*/ 127000 h 508000"/>
                  <a:gd name="connsiteX13" fmla="*/ 377032 w 508000"/>
                  <a:gd name="connsiteY13" fmla="*/ 127000 h 508000"/>
                  <a:gd name="connsiteX14" fmla="*/ 377032 w 508000"/>
                  <a:gd name="connsiteY14" fmla="*/ 158750 h 508000"/>
                  <a:gd name="connsiteX15" fmla="*/ 130969 w 508000"/>
                  <a:gd name="connsiteY15" fmla="*/ 158750 h 508000"/>
                  <a:gd name="connsiteX16" fmla="*/ 130969 w 508000"/>
                  <a:gd name="connsiteY16" fmla="*/ 59531 h 508000"/>
                  <a:gd name="connsiteX17" fmla="*/ 377032 w 508000"/>
                  <a:gd name="connsiteY17" fmla="*/ 59531 h 508000"/>
                  <a:gd name="connsiteX18" fmla="*/ 377032 w 508000"/>
                  <a:gd name="connsiteY18" fmla="*/ 99219 h 508000"/>
                  <a:gd name="connsiteX19" fmla="*/ 130969 w 508000"/>
                  <a:gd name="connsiteY19" fmla="*/ 99219 h 508000"/>
                  <a:gd name="connsiteX20" fmla="*/ 99219 w 508000"/>
                  <a:gd name="connsiteY20" fmla="*/ 27781 h 508000"/>
                  <a:gd name="connsiteX21" fmla="*/ 31750 w 508000"/>
                  <a:gd name="connsiteY21" fmla="*/ 317500 h 508000"/>
                  <a:gd name="connsiteX22" fmla="*/ 480219 w 508000"/>
                  <a:gd name="connsiteY22" fmla="*/ 317500 h 508000"/>
                  <a:gd name="connsiteX23" fmla="*/ 416719 w 508000"/>
                  <a:gd name="connsiteY23" fmla="*/ 27781 h 508000"/>
                  <a:gd name="connsiteX24" fmla="*/ 59531 w 508000"/>
                  <a:gd name="connsiteY24" fmla="*/ 0 h 508000"/>
                  <a:gd name="connsiteX25" fmla="*/ 448469 w 508000"/>
                  <a:gd name="connsiteY25" fmla="*/ 0 h 508000"/>
                  <a:gd name="connsiteX26" fmla="*/ 508000 w 508000"/>
                  <a:gd name="connsiteY26" fmla="*/ 317500 h 508000"/>
                  <a:gd name="connsiteX27" fmla="*/ 480219 w 508000"/>
                  <a:gd name="connsiteY27" fmla="*/ 508000 h 508000"/>
                  <a:gd name="connsiteX28" fmla="*/ 31750 w 508000"/>
                  <a:gd name="connsiteY28" fmla="*/ 508000 h 508000"/>
                  <a:gd name="connsiteX29" fmla="*/ 0 w 508000"/>
                  <a:gd name="connsiteY29" fmla="*/ 31750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8000" h="508000">
                    <a:moveTo>
                      <a:pt x="158750" y="345281"/>
                    </a:moveTo>
                    <a:lnTo>
                      <a:pt x="158750" y="377031"/>
                    </a:lnTo>
                    <a:lnTo>
                      <a:pt x="349250" y="377031"/>
                    </a:lnTo>
                    <a:lnTo>
                      <a:pt x="349250" y="345281"/>
                    </a:lnTo>
                    <a:close/>
                    <a:moveTo>
                      <a:pt x="99219" y="257969"/>
                    </a:moveTo>
                    <a:lnTo>
                      <a:pt x="416719" y="257969"/>
                    </a:lnTo>
                    <a:lnTo>
                      <a:pt x="416719" y="285750"/>
                    </a:lnTo>
                    <a:lnTo>
                      <a:pt x="99219" y="285750"/>
                    </a:lnTo>
                    <a:close/>
                    <a:moveTo>
                      <a:pt x="99219" y="186531"/>
                    </a:moveTo>
                    <a:lnTo>
                      <a:pt x="416719" y="186531"/>
                    </a:lnTo>
                    <a:lnTo>
                      <a:pt x="416719" y="218281"/>
                    </a:lnTo>
                    <a:lnTo>
                      <a:pt x="99219" y="218281"/>
                    </a:lnTo>
                    <a:close/>
                    <a:moveTo>
                      <a:pt x="130969" y="127000"/>
                    </a:moveTo>
                    <a:lnTo>
                      <a:pt x="377032" y="127000"/>
                    </a:lnTo>
                    <a:lnTo>
                      <a:pt x="377032" y="158750"/>
                    </a:lnTo>
                    <a:lnTo>
                      <a:pt x="130969" y="158750"/>
                    </a:lnTo>
                    <a:close/>
                    <a:moveTo>
                      <a:pt x="130969" y="59531"/>
                    </a:moveTo>
                    <a:lnTo>
                      <a:pt x="377032" y="59531"/>
                    </a:lnTo>
                    <a:lnTo>
                      <a:pt x="377032" y="99219"/>
                    </a:lnTo>
                    <a:lnTo>
                      <a:pt x="130969" y="99219"/>
                    </a:lnTo>
                    <a:close/>
                    <a:moveTo>
                      <a:pt x="99219" y="27781"/>
                    </a:moveTo>
                    <a:lnTo>
                      <a:pt x="31750" y="317500"/>
                    </a:lnTo>
                    <a:lnTo>
                      <a:pt x="480219" y="317500"/>
                    </a:lnTo>
                    <a:lnTo>
                      <a:pt x="416719" y="27781"/>
                    </a:lnTo>
                    <a:close/>
                    <a:moveTo>
                      <a:pt x="59531" y="0"/>
                    </a:moveTo>
                    <a:lnTo>
                      <a:pt x="448469" y="0"/>
                    </a:lnTo>
                    <a:lnTo>
                      <a:pt x="508000" y="317500"/>
                    </a:lnTo>
                    <a:lnTo>
                      <a:pt x="480219" y="508000"/>
                    </a:lnTo>
                    <a:lnTo>
                      <a:pt x="31750" y="508000"/>
                    </a:lnTo>
                    <a:lnTo>
                      <a:pt x="0" y="3175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21" name="TextBox 23">
                <a:extLst>
                  <a:ext uri="{FF2B5EF4-FFF2-40B4-BE49-F238E27FC236}">
                    <a16:creationId xmlns:a16="http://schemas.microsoft.com/office/drawing/2014/main" id="{E3FFDF45-3A40-477F-9685-9B0DD13BEACE}"/>
                  </a:ext>
                </a:extLst>
              </p:cNvPr>
              <p:cNvSpPr txBox="1"/>
              <p:nvPr/>
            </p:nvSpPr>
            <p:spPr>
              <a:xfrm>
                <a:off x="5517168" y="974987"/>
                <a:ext cx="1167129" cy="24606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 lnSpcReduction="10000"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67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/>
                    <a:ea typeface="微软雅黑"/>
                  </a:rPr>
                  <a:t>目     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777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56764F0B-716C-4428-8704-ABBFF0F6698F}"/>
              </a:ext>
            </a:extLst>
          </p:cNvPr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3" name="Freeform: Shape 25">
              <a:extLst>
                <a:ext uri="{FF2B5EF4-FFF2-40B4-BE49-F238E27FC236}">
                  <a16:creationId xmlns:a16="http://schemas.microsoft.com/office/drawing/2014/main" id="{1BF04237-D60A-4A92-81C8-631527CFC956}"/>
                </a:ext>
              </a:extLst>
            </p:cNvPr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Freeform: Shape 24">
              <a:extLst>
                <a:ext uri="{FF2B5EF4-FFF2-40B4-BE49-F238E27FC236}">
                  <a16:creationId xmlns:a16="http://schemas.microsoft.com/office/drawing/2014/main" id="{A50DABD3-AFC5-4F20-AE45-FADFB5B7ECAB}"/>
                </a:ext>
              </a:extLst>
            </p:cNvPr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" name="Freeform: Shape 19">
              <a:extLst>
                <a:ext uri="{FF2B5EF4-FFF2-40B4-BE49-F238E27FC236}">
                  <a16:creationId xmlns:a16="http://schemas.microsoft.com/office/drawing/2014/main" id="{4BB4D6B4-292E-47A1-8C3C-AB4E9B3775FF}"/>
                </a:ext>
              </a:extLst>
            </p:cNvPr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01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0" name="Rectangle 27">
            <a:extLst>
              <a:ext uri="{FF2B5EF4-FFF2-40B4-BE49-F238E27FC236}">
                <a16:creationId xmlns:a16="http://schemas.microsoft.com/office/drawing/2014/main" id="{73D1B64C-20D1-4EF3-81ED-4EAF1B9657B4}"/>
              </a:ext>
            </a:extLst>
          </p:cNvPr>
          <p:cNvSpPr/>
          <p:nvPr/>
        </p:nvSpPr>
        <p:spPr>
          <a:xfrm>
            <a:off x="1046587" y="4248090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rmAutofit/>
          </a:bodyPr>
          <a:lstStyle/>
          <a:p>
            <a:r>
              <a:rPr lang="zh-CN" altLang="en-US" sz="42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产学研路线</a:t>
            </a:r>
          </a:p>
        </p:txBody>
      </p:sp>
    </p:spTree>
    <p:extLst>
      <p:ext uri="{BB962C8B-B14F-4D97-AF65-F5344CB8AC3E}">
        <p14:creationId xmlns:p14="http://schemas.microsoft.com/office/powerpoint/2010/main" val="92898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841BB57D-65B6-4668-A9F9-BE9FAC6851FD}"/>
              </a:ext>
            </a:extLst>
          </p:cNvPr>
          <p:cNvSpPr txBox="1"/>
          <p:nvPr/>
        </p:nvSpPr>
        <p:spPr>
          <a:xfrm>
            <a:off x="813444" y="1429120"/>
            <a:ext cx="69005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商汤研究始终坚持原创，不断突破创新，并已与国内外数十所一流高校和科研院所建立深度合作关系， 具有深厚的人工智能领域学术积累和健全的人才培养机制。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436F646-140B-43DD-8373-F987F495B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78" y="2769166"/>
            <a:ext cx="4259802" cy="211145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A9A9462-3498-47B8-9386-44B8B11C172B}"/>
              </a:ext>
            </a:extLst>
          </p:cNvPr>
          <p:cNvSpPr txBox="1"/>
          <p:nvPr/>
        </p:nvSpPr>
        <p:spPr>
          <a:xfrm>
            <a:off x="2705981" y="49549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学术成果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9648DF2-846B-402B-BF6D-2CCB39699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96" y="2769166"/>
            <a:ext cx="4778213" cy="212587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8D49A6-167E-44C9-811E-001DC585B549}"/>
              </a:ext>
            </a:extLst>
          </p:cNvPr>
          <p:cNvSpPr txBox="1"/>
          <p:nvPr/>
        </p:nvSpPr>
        <p:spPr>
          <a:xfrm>
            <a:off x="8244904" y="50347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学术合作</a:t>
            </a:r>
          </a:p>
        </p:txBody>
      </p:sp>
    </p:spTree>
    <p:extLst>
      <p:ext uri="{BB962C8B-B14F-4D97-AF65-F5344CB8AC3E}">
        <p14:creationId xmlns:p14="http://schemas.microsoft.com/office/powerpoint/2010/main" val="115269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CB8300E-2F71-4E98-B2E4-312DC1FCE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4" y="1268578"/>
            <a:ext cx="11202371" cy="35131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899E45-4A46-4E22-ACE9-4BD6B2FEDD4C}"/>
              </a:ext>
            </a:extLst>
          </p:cNvPr>
          <p:cNvSpPr txBox="1"/>
          <p:nvPr/>
        </p:nvSpPr>
        <p:spPr>
          <a:xfrm>
            <a:off x="5619749" y="4881880"/>
            <a:ext cx="12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学术动态</a:t>
            </a:r>
          </a:p>
        </p:txBody>
      </p:sp>
    </p:spTree>
    <p:extLst>
      <p:ext uri="{BB962C8B-B14F-4D97-AF65-F5344CB8AC3E}">
        <p14:creationId xmlns:p14="http://schemas.microsoft.com/office/powerpoint/2010/main" val="325499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>
            <a:extLst>
              <a:ext uri="{FF2B5EF4-FFF2-40B4-BE49-F238E27FC236}">
                <a16:creationId xmlns:a16="http://schemas.microsoft.com/office/drawing/2014/main" id="{535B6176-76B6-4220-834B-916B1A4014DB}"/>
              </a:ext>
            </a:extLst>
          </p:cNvPr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DA9C3B66-D585-47FA-B45F-2ABE5D34A125}"/>
                </a:ext>
              </a:extLst>
            </p:cNvPr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45B55CCD-91C5-48E3-A779-77E58E74E771}"/>
                </a:ext>
              </a:extLst>
            </p:cNvPr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A401A60B-CB0E-4385-9C9B-8E5C54A75D19}"/>
                </a:ext>
              </a:extLst>
            </p:cNvPr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02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2" name="Rectangle 27">
            <a:extLst>
              <a:ext uri="{FF2B5EF4-FFF2-40B4-BE49-F238E27FC236}">
                <a16:creationId xmlns:a16="http://schemas.microsoft.com/office/drawing/2014/main" id="{ED17959E-911A-480E-A066-78EC02FD22D1}"/>
              </a:ext>
            </a:extLst>
          </p:cNvPr>
          <p:cNvSpPr/>
          <p:nvPr/>
        </p:nvSpPr>
        <p:spPr>
          <a:xfrm>
            <a:off x="1320712" y="4321496"/>
            <a:ext cx="3822272" cy="734493"/>
          </a:xfrm>
          <a:prstGeom prst="rect">
            <a:avLst/>
          </a:prstGeom>
        </p:spPr>
        <p:txBody>
          <a:bodyPr wrap="none" lIns="192000" tIns="0" rIns="192000" bIns="0">
            <a:normAutofit/>
          </a:bodyPr>
          <a:lstStyle/>
          <a:p>
            <a:r>
              <a:rPr lang="zh-CN" altLang="en-US" sz="42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主要技术</a:t>
            </a:r>
          </a:p>
        </p:txBody>
      </p:sp>
    </p:spTree>
    <p:extLst>
      <p:ext uri="{BB962C8B-B14F-4D97-AF65-F5344CB8AC3E}">
        <p14:creationId xmlns:p14="http://schemas.microsoft.com/office/powerpoint/2010/main" val="225101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6331B0F-EB4D-436F-B16D-1AD624B1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70" y="1053949"/>
            <a:ext cx="7841660" cy="34902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B48AC9-DD6B-4D1F-B722-A4E9AA93DA88}"/>
              </a:ext>
            </a:extLst>
          </p:cNvPr>
          <p:cNvSpPr txBox="1"/>
          <p:nvPr/>
        </p:nvSpPr>
        <p:spPr>
          <a:xfrm>
            <a:off x="5501640" y="477520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技术概览</a:t>
            </a:r>
          </a:p>
        </p:txBody>
      </p:sp>
    </p:spTree>
    <p:extLst>
      <p:ext uri="{BB962C8B-B14F-4D97-AF65-F5344CB8AC3E}">
        <p14:creationId xmlns:p14="http://schemas.microsoft.com/office/powerpoint/2010/main" val="66608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973545C5-060F-460C-BEB8-38974DA8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04" y="1212494"/>
            <a:ext cx="4404742" cy="227857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5980308-9E18-41E7-BD80-8E59D0A0B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032" y="1097078"/>
            <a:ext cx="4580017" cy="233192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AF3ECB2-2514-4A8C-B29C-726C577CA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604" y="3865768"/>
            <a:ext cx="4572396" cy="256054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CE37B1-43FF-433F-9F1B-C0B413C73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032" y="3896251"/>
            <a:ext cx="4343776" cy="249957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C91094F-D98B-4A1D-B77B-9A627E34498A}"/>
              </a:ext>
            </a:extLst>
          </p:cNvPr>
          <p:cNvSpPr txBox="1"/>
          <p:nvPr/>
        </p:nvSpPr>
        <p:spPr>
          <a:xfrm>
            <a:off x="5237480" y="376132"/>
            <a:ext cx="171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部分技术</a:t>
            </a:r>
          </a:p>
        </p:txBody>
      </p:sp>
    </p:spTree>
    <p:extLst>
      <p:ext uri="{BB962C8B-B14F-4D97-AF65-F5344CB8AC3E}">
        <p14:creationId xmlns:p14="http://schemas.microsoft.com/office/powerpoint/2010/main" val="212768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8">
            <a:extLst>
              <a:ext uri="{FF2B5EF4-FFF2-40B4-BE49-F238E27FC236}">
                <a16:creationId xmlns:a16="http://schemas.microsoft.com/office/drawing/2014/main" id="{FDF0840E-C364-47E1-8E89-23206A82DB21}"/>
              </a:ext>
            </a:extLst>
          </p:cNvPr>
          <p:cNvGrpSpPr/>
          <p:nvPr/>
        </p:nvGrpSpPr>
        <p:grpSpPr>
          <a:xfrm>
            <a:off x="1145652" y="1051590"/>
            <a:ext cx="2807020" cy="3129857"/>
            <a:chOff x="4693878" y="-802178"/>
            <a:chExt cx="2807022" cy="3129860"/>
          </a:xfrm>
        </p:grpSpPr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57D3D3AE-0E90-4FB9-83CA-072A29BF0BEF}"/>
                </a:ext>
              </a:extLst>
            </p:cNvPr>
            <p:cNvSpPr/>
            <p:nvPr/>
          </p:nvSpPr>
          <p:spPr>
            <a:xfrm>
              <a:off x="4693878" y="-802178"/>
              <a:ext cx="2807022" cy="312986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2B9B19DF-E29D-4F3A-A333-B8F24CA70041}"/>
                </a:ext>
              </a:extLst>
            </p:cNvPr>
            <p:cNvSpPr/>
            <p:nvPr/>
          </p:nvSpPr>
          <p:spPr>
            <a:xfrm>
              <a:off x="5081623" y="-368288"/>
              <a:ext cx="2028752" cy="2262080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8CBF8164-82E2-4B1A-AE46-EE694CCCE6BB}"/>
                </a:ext>
              </a:extLst>
            </p:cNvPr>
            <p:cNvSpPr/>
            <p:nvPr/>
          </p:nvSpPr>
          <p:spPr>
            <a:xfrm>
              <a:off x="5411924" y="0"/>
              <a:ext cx="1368152" cy="1525504"/>
            </a:xfrm>
            <a:custGeom>
              <a:avLst/>
              <a:gdLst>
                <a:gd name="connsiteX0" fmla="*/ 1124365 w 2248729"/>
                <a:gd name="connsiteY0" fmla="*/ 0 h 2507353"/>
                <a:gd name="connsiteX1" fmla="*/ 1257442 w 2248729"/>
                <a:gd name="connsiteY1" fmla="*/ 31576 h 2507353"/>
                <a:gd name="connsiteX2" fmla="*/ 2115652 w 2248729"/>
                <a:gd name="connsiteY2" fmla="*/ 527274 h 2507353"/>
                <a:gd name="connsiteX3" fmla="*/ 2248729 w 2248729"/>
                <a:gd name="connsiteY3" fmla="*/ 758148 h 2507353"/>
                <a:gd name="connsiteX4" fmla="*/ 2248729 w 2248729"/>
                <a:gd name="connsiteY4" fmla="*/ 1749546 h 2507353"/>
                <a:gd name="connsiteX5" fmla="*/ 2115652 w 2248729"/>
                <a:gd name="connsiteY5" fmla="*/ 1980419 h 2507353"/>
                <a:gd name="connsiteX6" fmla="*/ 1257442 w 2248729"/>
                <a:gd name="connsiteY6" fmla="*/ 2474760 h 2507353"/>
                <a:gd name="connsiteX7" fmla="*/ 991288 w 2248729"/>
                <a:gd name="connsiteY7" fmla="*/ 2474760 h 2507353"/>
                <a:gd name="connsiteX8" fmla="*/ 133077 w 2248729"/>
                <a:gd name="connsiteY8" fmla="*/ 1980419 h 2507353"/>
                <a:gd name="connsiteX9" fmla="*/ 0 w 2248729"/>
                <a:gd name="connsiteY9" fmla="*/ 1749546 h 2507353"/>
                <a:gd name="connsiteX10" fmla="*/ 0 w 2248729"/>
                <a:gd name="connsiteY10" fmla="*/ 758148 h 2507353"/>
                <a:gd name="connsiteX11" fmla="*/ 133077 w 2248729"/>
                <a:gd name="connsiteY11" fmla="*/ 527274 h 2507353"/>
                <a:gd name="connsiteX12" fmla="*/ 991288 w 2248729"/>
                <a:gd name="connsiteY12" fmla="*/ 31576 h 2507353"/>
                <a:gd name="connsiteX13" fmla="*/ 1124365 w 2248729"/>
                <a:gd name="connsiteY13" fmla="*/ 0 h 250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8729" h="2507353">
                  <a:moveTo>
                    <a:pt x="1124365" y="0"/>
                  </a:moveTo>
                  <a:cubicBezTo>
                    <a:pt x="1172571" y="0"/>
                    <a:pt x="1220778" y="10526"/>
                    <a:pt x="1257442" y="31576"/>
                  </a:cubicBezTo>
                  <a:cubicBezTo>
                    <a:pt x="2115652" y="527274"/>
                    <a:pt x="2115652" y="527274"/>
                    <a:pt x="2115652" y="527274"/>
                  </a:cubicBezTo>
                  <a:cubicBezTo>
                    <a:pt x="2188980" y="569375"/>
                    <a:pt x="2248729" y="672589"/>
                    <a:pt x="2248729" y="758148"/>
                  </a:cubicBezTo>
                  <a:cubicBezTo>
                    <a:pt x="2248729" y="1749546"/>
                    <a:pt x="2248729" y="1749546"/>
                    <a:pt x="2248729" y="1749546"/>
                  </a:cubicBezTo>
                  <a:cubicBezTo>
                    <a:pt x="2248729" y="1833746"/>
                    <a:pt x="2188980" y="1936960"/>
                    <a:pt x="2115652" y="1980419"/>
                  </a:cubicBezTo>
                  <a:cubicBezTo>
                    <a:pt x="1257442" y="2474760"/>
                    <a:pt x="1257442" y="2474760"/>
                    <a:pt x="1257442" y="2474760"/>
                  </a:cubicBezTo>
                  <a:cubicBezTo>
                    <a:pt x="1184114" y="2518218"/>
                    <a:pt x="1064616" y="2518218"/>
                    <a:pt x="991288" y="2474760"/>
                  </a:cubicBezTo>
                  <a:cubicBezTo>
                    <a:pt x="133077" y="1980419"/>
                    <a:pt x="133077" y="1980419"/>
                    <a:pt x="133077" y="1980419"/>
                  </a:cubicBezTo>
                  <a:cubicBezTo>
                    <a:pt x="59749" y="1936960"/>
                    <a:pt x="0" y="1833746"/>
                    <a:pt x="0" y="1749546"/>
                  </a:cubicBezTo>
                  <a:lnTo>
                    <a:pt x="0" y="758148"/>
                  </a:lnTo>
                  <a:cubicBezTo>
                    <a:pt x="0" y="672589"/>
                    <a:pt x="59749" y="569375"/>
                    <a:pt x="133077" y="527274"/>
                  </a:cubicBezTo>
                  <a:cubicBezTo>
                    <a:pt x="991288" y="31576"/>
                    <a:pt x="991288" y="31576"/>
                    <a:pt x="991288" y="31576"/>
                  </a:cubicBezTo>
                  <a:cubicBezTo>
                    <a:pt x="1027952" y="10526"/>
                    <a:pt x="1076158" y="0"/>
                    <a:pt x="1124365" y="0"/>
                  </a:cubicBezTo>
                  <a:close/>
                </a:path>
              </a:pathLst>
            </a:custGeom>
            <a:solidFill>
              <a:schemeClr val="bg1"/>
            </a:solidFill>
            <a:ln w="222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03</a:t>
              </a:r>
              <a:endParaRPr kumimoji="0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2" name="Rectangle 27">
            <a:extLst>
              <a:ext uri="{FF2B5EF4-FFF2-40B4-BE49-F238E27FC236}">
                <a16:creationId xmlns:a16="http://schemas.microsoft.com/office/drawing/2014/main" id="{EA251F65-BD7E-42A5-BDCF-10EE6C241A71}"/>
              </a:ext>
            </a:extLst>
          </p:cNvPr>
          <p:cNvSpPr/>
          <p:nvPr/>
        </p:nvSpPr>
        <p:spPr>
          <a:xfrm>
            <a:off x="1352945" y="4248090"/>
            <a:ext cx="2389654" cy="734493"/>
          </a:xfrm>
          <a:prstGeom prst="rect">
            <a:avLst/>
          </a:prstGeom>
        </p:spPr>
        <p:txBody>
          <a:bodyPr wrap="none" lIns="192000" tIns="0" rIns="192000" bIns="0">
            <a:normAutofit/>
          </a:bodyPr>
          <a:lstStyle/>
          <a:p>
            <a:r>
              <a:rPr lang="zh-CN" altLang="en-US" sz="42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主要产品</a:t>
            </a:r>
          </a:p>
        </p:txBody>
      </p:sp>
    </p:spTree>
    <p:extLst>
      <p:ext uri="{BB962C8B-B14F-4D97-AF65-F5344CB8AC3E}">
        <p14:creationId xmlns:p14="http://schemas.microsoft.com/office/powerpoint/2010/main" val="32750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92</Words>
  <Application>Microsoft Office PowerPoint</Application>
  <PresentationFormat>Widescreen</PresentationFormat>
  <Paragraphs>33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微软雅黑</vt:lpstr>
      <vt:lpstr>微软雅黑 Light</vt:lpstr>
      <vt:lpstr>Arial</vt:lpstr>
      <vt:lpstr>Impact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辰 北</cp:lastModifiedBy>
  <cp:revision>20</cp:revision>
  <dcterms:created xsi:type="dcterms:W3CDTF">2017-07-07T15:43:17Z</dcterms:created>
  <dcterms:modified xsi:type="dcterms:W3CDTF">2020-10-14T07:53:48Z</dcterms:modified>
</cp:coreProperties>
</file>